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80" r:id="rId20"/>
    <p:sldId id="281" r:id="rId21"/>
    <p:sldId id="285" r:id="rId22"/>
    <p:sldId id="289" r:id="rId23"/>
    <p:sldId id="291" r:id="rId24"/>
    <p:sldId id="292" r:id="rId25"/>
    <p:sldId id="294" r:id="rId26"/>
    <p:sldId id="30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92" autoAdjust="0"/>
  </p:normalViewPr>
  <p:slideViewPr>
    <p:cSldViewPr>
      <p:cViewPr varScale="1">
        <p:scale>
          <a:sx n="104" d="100"/>
          <a:sy n="104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2B2F7-5C92-4189-9016-934079E8F852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BD227-F282-4AA8-B13A-624565A6CB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823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.)</a:t>
            </a:r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573669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BABB7-4BE8-4572-BD69-6DF593698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F8D11-5EA8-4A9A-8A93-F10D54BC0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857224" y="571500"/>
            <a:ext cx="6715151" cy="150017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Мишлятицький</a:t>
            </a:r>
            <a:r>
              <a:rPr lang="uk-UA" sz="40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                НВК  </a:t>
            </a:r>
            <a:r>
              <a:rPr lang="uk-UA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0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січень 2015, </a:t>
            </a:r>
            <a:r>
              <a:rPr lang="uk-UA" sz="2000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мікропроект</a:t>
            </a:r>
            <a:r>
              <a:rPr lang="uk-UA" sz="20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 в  дії) 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188" y="1928813"/>
            <a:ext cx="3786187" cy="27146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uk-UA" b="1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220" name="Picture 7" descr="C:\Documents and Settings\Administrator\Desktop\7AhWPyyunJ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643182"/>
            <a:ext cx="6334143" cy="372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DSCF1314"/>
          <p:cNvPicPr>
            <a:picLocks noChangeAspect="1" noChangeArrowheads="1"/>
          </p:cNvPicPr>
          <p:nvPr/>
        </p:nvPicPr>
        <p:blipFill>
          <a:blip r:embed="rId2" cstate="print">
            <a:lum bright="23000" contrast="18000"/>
          </a:blip>
          <a:stretch>
            <a:fillRect/>
          </a:stretch>
        </p:blipFill>
        <p:spPr bwMode="auto">
          <a:xfrm>
            <a:off x="990600" y="457200"/>
            <a:ext cx="2590800" cy="2802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04800" y="320040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b="1">
                <a:solidFill>
                  <a:srgbClr val="800000"/>
                </a:solidFill>
                <a:latin typeface="Monotype Corsiva" pitchFamily="66" charset="0"/>
              </a:rPr>
              <a:t>Сливар Михайло         Миколайович,</a:t>
            </a:r>
            <a:r>
              <a:rPr lang="ru-RU" sz="4000" b="1">
                <a:solidFill>
                  <a:srgbClr val="000000"/>
                </a:solidFill>
                <a:latin typeface="Monotype Corsiva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1600" b="1" i="1">
                <a:solidFill>
                  <a:srgbClr val="000000"/>
                </a:solidFill>
                <a:latin typeface="Georgia" pitchFamily="18" charset="0"/>
              </a:rPr>
              <a:t>Директор школи, вчитель історії та правознавства   Мишлятицької ЗОШ </a:t>
            </a:r>
          </a:p>
          <a:p>
            <a:pPr algn="ctr">
              <a:spcBef>
                <a:spcPct val="50000"/>
              </a:spcBef>
            </a:pPr>
            <a:r>
              <a:rPr lang="ru-RU" sz="1600" b="1" i="1">
                <a:solidFill>
                  <a:srgbClr val="000000"/>
                </a:solidFill>
                <a:latin typeface="Georgia" pitchFamily="18" charset="0"/>
              </a:rPr>
              <a:t>І-ІІ ступенів</a:t>
            </a:r>
            <a:endParaRPr lang="ru-RU" sz="1600" b="1" i="1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3076" name="Прямокутник 4"/>
          <p:cNvSpPr>
            <a:spLocks noChangeArrowheads="1"/>
          </p:cNvSpPr>
          <p:nvPr/>
        </p:nvSpPr>
        <p:spPr bwMode="auto">
          <a:xfrm>
            <a:off x="4724400" y="609600"/>
            <a:ext cx="4191000" cy="55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60000"/>
              </a:spcBef>
              <a:buClr>
                <a:srgbClr val="000000"/>
              </a:buClr>
              <a:buFontTx/>
              <a:buBlip>
                <a:blip r:embed="rId3"/>
              </a:buBlip>
              <a:defRPr/>
            </a:pPr>
            <a:r>
              <a:rPr lang="uk-UA" sz="1800" b="1" u="sng" kern="0" dirty="0">
                <a:solidFill>
                  <a:srgbClr val="000000"/>
                </a:solidFill>
                <a:latin typeface="Arial" pitchFamily="34" charset="0"/>
              </a:rPr>
              <a:t>Освіта:</a:t>
            </a:r>
            <a:r>
              <a:rPr lang="uk-UA" sz="1800" kern="0" dirty="0">
                <a:solidFill>
                  <a:srgbClr val="000000"/>
                </a:solidFill>
                <a:latin typeface="Arial" pitchFamily="34" charset="0"/>
              </a:rPr>
              <a:t> вища</a:t>
            </a:r>
          </a:p>
          <a:p>
            <a:pPr>
              <a:spcBef>
                <a:spcPct val="60000"/>
              </a:spcBef>
              <a:buClr>
                <a:srgbClr val="000000"/>
              </a:buClr>
              <a:buFontTx/>
              <a:buBlip>
                <a:blip r:embed="rId3"/>
              </a:buBlip>
              <a:defRPr/>
            </a:pPr>
            <a:r>
              <a:rPr lang="uk-UA" sz="1800" b="1" u="sng" kern="0" dirty="0">
                <a:solidFill>
                  <a:srgbClr val="000000"/>
                </a:solidFill>
                <a:latin typeface="Arial" pitchFamily="34" charset="0"/>
              </a:rPr>
              <a:t>Освіту отримав:</a:t>
            </a:r>
          </a:p>
          <a:p>
            <a:pPr>
              <a:spcBef>
                <a:spcPct val="60000"/>
              </a:spcBef>
              <a:buClr>
                <a:srgbClr val="000000"/>
              </a:buClr>
              <a:defRPr/>
            </a:pPr>
            <a:r>
              <a:rPr lang="uk-UA" sz="1800" b="1" i="1" kern="0" dirty="0">
                <a:solidFill>
                  <a:srgbClr val="000000"/>
                </a:solidFill>
                <a:latin typeface="Arial" pitchFamily="34" charset="0"/>
              </a:rPr>
              <a:t>1. </a:t>
            </a:r>
            <a:r>
              <a:rPr lang="uk-UA" sz="1800" kern="0" dirty="0">
                <a:solidFill>
                  <a:srgbClr val="000000"/>
                </a:solidFill>
                <a:latin typeface="Arial" pitchFamily="34" charset="0"/>
              </a:rPr>
              <a:t>Самбірське педагогічне училище (1975)</a:t>
            </a:r>
          </a:p>
          <a:p>
            <a:pPr>
              <a:spcBef>
                <a:spcPct val="60000"/>
              </a:spcBef>
              <a:buClr>
                <a:srgbClr val="000000"/>
              </a:buClr>
              <a:defRPr/>
            </a:pPr>
            <a:r>
              <a:rPr lang="uk-UA" sz="1800" b="1" u="sng" kern="0" dirty="0">
                <a:solidFill>
                  <a:srgbClr val="000000"/>
                </a:solidFill>
                <a:latin typeface="Arial" pitchFamily="34" charset="0"/>
              </a:rPr>
              <a:t>Фах: </a:t>
            </a:r>
            <a:r>
              <a:rPr lang="uk-UA" sz="1800" i="1" kern="0" dirty="0">
                <a:solidFill>
                  <a:srgbClr val="000000"/>
                </a:solidFill>
                <a:latin typeface="Arial" pitchFamily="34" charset="0"/>
              </a:rPr>
              <a:t>Вчитель початкових класів</a:t>
            </a:r>
          </a:p>
          <a:p>
            <a:pPr>
              <a:spcBef>
                <a:spcPct val="60000"/>
              </a:spcBef>
              <a:buClr>
                <a:srgbClr val="000000"/>
              </a:buClr>
              <a:defRPr/>
            </a:pPr>
            <a:r>
              <a:rPr lang="uk-UA" sz="1800" kern="0" dirty="0">
                <a:solidFill>
                  <a:srgbClr val="000000"/>
                </a:solidFill>
                <a:latin typeface="Arial" pitchFamily="34" charset="0"/>
              </a:rPr>
              <a:t>2.Ужгородський державний університет (1983)</a:t>
            </a:r>
          </a:p>
          <a:p>
            <a:pPr>
              <a:spcBef>
                <a:spcPct val="60000"/>
              </a:spcBef>
              <a:buClr>
                <a:srgbClr val="000000"/>
              </a:buClr>
              <a:defRPr/>
            </a:pPr>
            <a:r>
              <a:rPr lang="uk-UA" sz="1800" b="1" u="sng" kern="0" dirty="0">
                <a:solidFill>
                  <a:srgbClr val="000000"/>
                </a:solidFill>
                <a:latin typeface="Arial" pitchFamily="34" charset="0"/>
              </a:rPr>
              <a:t>Фах: </a:t>
            </a:r>
            <a:r>
              <a:rPr lang="uk-UA" sz="1800" i="1" kern="0" dirty="0">
                <a:solidFill>
                  <a:srgbClr val="000000"/>
                </a:solidFill>
                <a:latin typeface="Arial" pitchFamily="34" charset="0"/>
              </a:rPr>
              <a:t>Філолог. Викладач української  мови та літератури.</a:t>
            </a:r>
          </a:p>
          <a:p>
            <a:pPr>
              <a:spcBef>
                <a:spcPct val="60000"/>
              </a:spcBef>
              <a:buClr>
                <a:srgbClr val="000000"/>
              </a:buClr>
              <a:defRPr/>
            </a:pPr>
            <a:r>
              <a:rPr lang="uk-UA" sz="1800" b="1" i="1" kern="0" dirty="0">
                <a:solidFill>
                  <a:srgbClr val="000000"/>
                </a:solidFill>
                <a:latin typeface="Arial" pitchFamily="34" charset="0"/>
              </a:rPr>
              <a:t>3. </a:t>
            </a:r>
            <a:r>
              <a:rPr lang="uk-UA" sz="1800" kern="0" dirty="0">
                <a:solidFill>
                  <a:srgbClr val="000000"/>
                </a:solidFill>
                <a:latin typeface="Arial" pitchFamily="34" charset="0"/>
              </a:rPr>
              <a:t>Ужгородський державний університет (1989)</a:t>
            </a:r>
          </a:p>
          <a:p>
            <a:pPr>
              <a:spcBef>
                <a:spcPct val="60000"/>
              </a:spcBef>
              <a:buClr>
                <a:srgbClr val="000000"/>
              </a:buClr>
              <a:defRPr/>
            </a:pPr>
            <a:r>
              <a:rPr lang="uk-UA" sz="1800" b="1" u="sng" kern="0" dirty="0">
                <a:solidFill>
                  <a:srgbClr val="000000"/>
                </a:solidFill>
                <a:latin typeface="Arial" pitchFamily="34" charset="0"/>
              </a:rPr>
              <a:t>Фах</a:t>
            </a:r>
            <a:r>
              <a:rPr lang="uk-UA" sz="1800" u="sng" kern="0" dirty="0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uk-UA" sz="1800" i="1" kern="0" dirty="0">
                <a:solidFill>
                  <a:srgbClr val="000000"/>
                </a:solidFill>
                <a:latin typeface="Arial" pitchFamily="34" charset="0"/>
              </a:rPr>
              <a:t>Історик . Викладач історії та суспільствознавства.</a:t>
            </a:r>
          </a:p>
          <a:p>
            <a:pPr>
              <a:spcBef>
                <a:spcPct val="60000"/>
              </a:spcBef>
              <a:buClr>
                <a:srgbClr val="000000"/>
              </a:buClr>
              <a:buFontTx/>
              <a:buBlip>
                <a:blip r:embed="rId3"/>
              </a:buBlip>
              <a:defRPr/>
            </a:pPr>
            <a:r>
              <a:rPr lang="uk-UA" sz="1800" kern="0" dirty="0">
                <a:solidFill>
                  <a:srgbClr val="000000"/>
                </a:solidFill>
                <a:latin typeface="Arial" pitchFamily="34" charset="0"/>
              </a:rPr>
              <a:t>Завідувач кабінету історії та правознавства</a:t>
            </a:r>
            <a:endParaRPr lang="ru-RU" sz="1800" kern="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4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90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Rot="1" noChangeArrowheads="1"/>
          </p:cNvSpPr>
          <p:nvPr/>
        </p:nvSpPr>
        <p:spPr bwMode="auto">
          <a:xfrm>
            <a:off x="0" y="4214813"/>
            <a:ext cx="40719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uk-UA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Педагогічне кредо:</a:t>
            </a:r>
            <a:endParaRPr lang="uk-UA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uk-UA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 Не проклинай темряву,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uk-UA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запали хоча б одну свічку ”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73733" name="Picture 5" descr="DSCF1316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 bwMode="auto">
          <a:xfrm>
            <a:off x="3590925" y="712787"/>
            <a:ext cx="497840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304800" y="533400"/>
            <a:ext cx="31242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Педагогічний стаж</a:t>
            </a:r>
          </a:p>
          <a:p>
            <a:pPr algn="ctr">
              <a:spcBef>
                <a:spcPct val="50000"/>
              </a:spcBef>
            </a:pPr>
            <a:r>
              <a:rPr lang="uk-UA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 років</a:t>
            </a:r>
          </a:p>
          <a:p>
            <a:pPr algn="ctr">
              <a:spcBef>
                <a:spcPct val="50000"/>
              </a:spcBef>
            </a:pPr>
            <a:endParaRPr lang="uk-UA" sz="20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uk-UA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Кваліфікаційна категорія </a:t>
            </a:r>
          </a:p>
          <a:p>
            <a:pPr algn="ctr">
              <a:spcBef>
                <a:spcPct val="50000"/>
              </a:spcBef>
            </a:pPr>
            <a:r>
              <a:rPr lang="uk-UA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“спеціаліст </a:t>
            </a:r>
          </a:p>
          <a:p>
            <a:pPr algn="ctr">
              <a:spcBef>
                <a:spcPct val="50000"/>
              </a:spcBef>
            </a:pPr>
            <a:r>
              <a:rPr lang="uk-UA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вищої категорії</a:t>
            </a:r>
            <a:r>
              <a:rPr lang="en-US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uk-UA" sz="20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uk-UA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Звання “старший вчитель”</a:t>
            </a:r>
            <a:endParaRPr lang="ru-RU" sz="20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3929063" y="5143500"/>
            <a:ext cx="45720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Працюю  над  проблемою: 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“Самостійна  робота  учнів  на уроках історії ” </a:t>
            </a:r>
            <a:endParaRPr lang="ru-RU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3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3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3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3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3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3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60"/>
                            </p:stCondLst>
                            <p:childTnLst>
                              <p:par>
                                <p:cTn id="4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914400"/>
          </a:xfrm>
        </p:spPr>
        <p:txBody>
          <a:bodyPr/>
          <a:lstStyle/>
          <a:p>
            <a:pPr>
              <a:defRPr/>
            </a:pPr>
            <a:r>
              <a:rPr lang="uk-UA" sz="4800" b="1" smtClean="0">
                <a:solidFill>
                  <a:schemeClr val="accent1"/>
                </a:solidFill>
                <a:latin typeface="Times New Roman" pitchFamily="18" charset="0"/>
              </a:rPr>
              <a:t>Методичні напрацювання:</a:t>
            </a:r>
            <a:endParaRPr lang="ru-RU" sz="4800" b="1" smtClean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066800"/>
            <a:ext cx="8540750" cy="5530552"/>
          </a:xfrm>
          <a:noFill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uk-UA" sz="2800" b="1" dirty="0" smtClean="0">
                <a:solidFill>
                  <a:srgbClr val="000000"/>
                </a:solidFill>
                <a:latin typeface="Times New Roman" pitchFamily="18" charset="0"/>
              </a:rPr>
              <a:t>1.Система уроків: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dirty="0" smtClean="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uk-UA" sz="2000" b="1" i="1" dirty="0" smtClean="0">
                <a:solidFill>
                  <a:srgbClr val="000000"/>
                </a:solidFill>
                <a:latin typeface="Times New Roman" pitchFamily="18" charset="0"/>
              </a:rPr>
              <a:t>-,,Галицько-Волинська держава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itchFamily="18" charset="0"/>
              </a:rPr>
              <a:t>”</a:t>
            </a:r>
            <a:r>
              <a:rPr lang="uk-UA" sz="2000" b="1" i="1" dirty="0" smtClean="0">
                <a:solidFill>
                  <a:srgbClr val="000000"/>
                </a:solidFill>
                <a:latin typeface="Times New Roman" pitchFamily="18" charset="0"/>
              </a:rPr>
              <a:t> (історія України, 7 </a:t>
            </a:r>
            <a:r>
              <a:rPr lang="uk-UA" sz="2000" b="1" i="1" dirty="0" err="1" smtClean="0">
                <a:solidFill>
                  <a:srgbClr val="000000"/>
                </a:solidFill>
                <a:latin typeface="Times New Roman" pitchFamily="18" charset="0"/>
              </a:rPr>
              <a:t>кл</a:t>
            </a:r>
            <a:r>
              <a:rPr lang="uk-UA" sz="2000" b="1" i="1" dirty="0" smtClean="0">
                <a:solidFill>
                  <a:srgbClr val="000000"/>
                </a:solidFill>
                <a:latin typeface="Times New Roman" pitchFamily="18" charset="0"/>
              </a:rPr>
              <a:t>,);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000" b="1" i="1" dirty="0" smtClean="0">
                <a:solidFill>
                  <a:srgbClr val="000000"/>
                </a:solidFill>
                <a:latin typeface="Times New Roman" pitchFamily="18" charset="0"/>
              </a:rPr>
              <a:t>-,,Українські землі в 60-80 рр. Х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uk-UA" sz="2000" b="1" i="1" dirty="0" smtClean="0">
                <a:solidFill>
                  <a:srgbClr val="000000"/>
                </a:solidFill>
                <a:latin typeface="Times New Roman" pitchFamily="18" charset="0"/>
              </a:rPr>
              <a:t>ІІ ст.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itchFamily="18" charset="0"/>
              </a:rPr>
              <a:t>”</a:t>
            </a:r>
            <a:r>
              <a:rPr lang="uk-UA" sz="2000" b="1" i="1" dirty="0" smtClean="0">
                <a:solidFill>
                  <a:srgbClr val="000000"/>
                </a:solidFill>
                <a:latin typeface="Times New Roman" pitchFamily="18" charset="0"/>
              </a:rPr>
              <a:t> (історія України, 8 </a:t>
            </a:r>
            <a:r>
              <a:rPr lang="uk-UA" sz="2000" b="1" i="1" dirty="0" err="1" smtClean="0">
                <a:solidFill>
                  <a:srgbClr val="000000"/>
                </a:solidFill>
                <a:latin typeface="Times New Roman" pitchFamily="18" charset="0"/>
              </a:rPr>
              <a:t>кл</a:t>
            </a:r>
            <a:r>
              <a:rPr lang="uk-UA" sz="2000" b="1" i="1" dirty="0" smtClean="0">
                <a:solidFill>
                  <a:srgbClr val="000000"/>
                </a:solidFill>
                <a:latin typeface="Times New Roman" pitchFamily="18" charset="0"/>
              </a:rPr>
              <a:t>.);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000" b="1" i="1" dirty="0" smtClean="0">
                <a:solidFill>
                  <a:srgbClr val="000000"/>
                </a:solidFill>
                <a:latin typeface="Times New Roman" pitchFamily="18" charset="0"/>
              </a:rPr>
              <a:t>-,,Княжа Русь-Україна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itchFamily="18" charset="0"/>
              </a:rPr>
              <a:t>”</a:t>
            </a:r>
            <a:r>
              <a:rPr lang="uk-UA" sz="2000" b="1" i="1" dirty="0" smtClean="0">
                <a:solidFill>
                  <a:srgbClr val="000000"/>
                </a:solidFill>
                <a:latin typeface="Times New Roman" pitchFamily="18" charset="0"/>
              </a:rPr>
              <a:t> (історія України, 5 </a:t>
            </a:r>
            <a:r>
              <a:rPr lang="uk-UA" sz="2000" b="1" i="1" dirty="0" err="1" smtClean="0">
                <a:solidFill>
                  <a:srgbClr val="000000"/>
                </a:solidFill>
                <a:latin typeface="Times New Roman" pitchFamily="18" charset="0"/>
              </a:rPr>
              <a:t>кл</a:t>
            </a:r>
            <a:r>
              <a:rPr lang="uk-UA" sz="2000" b="1" i="1" dirty="0" smtClean="0">
                <a:solidFill>
                  <a:srgbClr val="000000"/>
                </a:solidFill>
                <a:latin typeface="Times New Roman" pitchFamily="18" charset="0"/>
              </a:rPr>
              <a:t>.).</a:t>
            </a:r>
          </a:p>
          <a:p>
            <a:pPr>
              <a:lnSpc>
                <a:spcPct val="90000"/>
              </a:lnSpc>
            </a:pPr>
            <a:r>
              <a:rPr lang="uk-UA" sz="2800" b="1" dirty="0" smtClean="0">
                <a:solidFill>
                  <a:srgbClr val="000000"/>
                </a:solidFill>
                <a:latin typeface="Times New Roman" pitchFamily="18" charset="0"/>
              </a:rPr>
              <a:t>Розробки виховних заходів на історичну тематику: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2000" b="1" i="1" dirty="0" smtClean="0">
                <a:solidFill>
                  <a:srgbClr val="000000"/>
                </a:solidFill>
                <a:latin typeface="Times New Roman" pitchFamily="18" charset="0"/>
              </a:rPr>
              <a:t>-навчально-виховний захід ,,Степан Бандера – символ нації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itchFamily="18" charset="0"/>
              </a:rPr>
              <a:t>”</a:t>
            </a:r>
            <a:r>
              <a:rPr lang="uk-UA" sz="2000" b="1" i="1" dirty="0" smtClean="0">
                <a:solidFill>
                  <a:srgbClr val="000000"/>
                </a:solidFill>
                <a:latin typeface="Times New Roman" pitchFamily="18" charset="0"/>
              </a:rPr>
              <a:t>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000" b="1" i="1" dirty="0" smtClean="0">
                <a:solidFill>
                  <a:srgbClr val="000000"/>
                </a:solidFill>
                <a:latin typeface="Times New Roman" pitchFamily="18" charset="0"/>
              </a:rPr>
              <a:t>-вечір-реквієм ,,Герої Крут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itchFamily="18" charset="0"/>
              </a:rPr>
              <a:t>”</a:t>
            </a:r>
            <a:r>
              <a:rPr lang="uk-UA" sz="2000" b="1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uk-UA" sz="2800" b="1" dirty="0" smtClean="0">
                <a:solidFill>
                  <a:srgbClr val="000000"/>
                </a:solidFill>
                <a:latin typeface="Times New Roman" pitchFamily="18" charset="0"/>
              </a:rPr>
              <a:t>Методичні рекомендації ,,Самостійна робота на </a:t>
            </a:r>
            <a:r>
              <a:rPr lang="uk-UA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уроках</a:t>
            </a:r>
            <a:r>
              <a:rPr lang="uk-UA" sz="2800" b="1" dirty="0" smtClean="0">
                <a:solidFill>
                  <a:srgbClr val="000000"/>
                </a:solidFill>
                <a:latin typeface="Times New Roman" pitchFamily="18" charset="0"/>
              </a:rPr>
              <a:t> історії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”</a:t>
            </a:r>
            <a:r>
              <a:rPr lang="uk-UA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uk-UA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Пам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’</a:t>
            </a:r>
            <a:r>
              <a:rPr lang="uk-UA" sz="2800" b="1" dirty="0" smtClean="0">
                <a:solidFill>
                  <a:srgbClr val="000000"/>
                </a:solidFill>
                <a:latin typeface="Times New Roman" pitchFamily="18" charset="0"/>
              </a:rPr>
              <a:t>ятка учневі ,,Як написати дослідницьку </a:t>
            </a:r>
          </a:p>
          <a:p>
            <a:pPr>
              <a:lnSpc>
                <a:spcPct val="90000"/>
              </a:lnSpc>
            </a:pPr>
            <a:r>
              <a:rPr lang="uk-UA" sz="2800" b="1" dirty="0" smtClean="0">
                <a:solidFill>
                  <a:srgbClr val="000000"/>
                </a:solidFill>
                <a:latin typeface="Times New Roman" pitchFamily="18" charset="0"/>
              </a:rPr>
              <a:t>                            роботу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”</a:t>
            </a:r>
            <a:r>
              <a:rPr lang="uk-UA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uk-UA" sz="2800" b="1" dirty="0" smtClean="0">
                <a:solidFill>
                  <a:srgbClr val="000000"/>
                </a:solidFill>
                <a:latin typeface="Times New Roman" pitchFamily="18" charset="0"/>
              </a:rPr>
              <a:t>Буклет ,,Архітектурні </a:t>
            </a:r>
            <a:r>
              <a:rPr lang="uk-UA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пам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’</a:t>
            </a:r>
            <a:r>
              <a:rPr lang="uk-UA" sz="2800" b="1" dirty="0" smtClean="0">
                <a:solidFill>
                  <a:srgbClr val="000000"/>
                </a:solidFill>
                <a:latin typeface="Times New Roman" pitchFamily="18" charset="0"/>
              </a:rPr>
              <a:t>ятки </a:t>
            </a:r>
            <a:r>
              <a:rPr lang="uk-UA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Мишлятич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”</a:t>
            </a:r>
            <a:r>
              <a:rPr lang="uk-UA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uk-UA" sz="28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uk-UA" sz="28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i="1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39552" y="545131"/>
            <a:ext cx="4121745" cy="47851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268538" y="5429250"/>
            <a:ext cx="5849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 i="1">
                <a:solidFill>
                  <a:srgbClr val="0070C0"/>
                </a:solidFill>
                <a:latin typeface="Century Gothic" pitchFamily="34" charset="0"/>
              </a:rPr>
              <a:t>Сціра </a:t>
            </a:r>
            <a:r>
              <a:rPr lang="uk-UA" sz="3600" b="1" i="1">
                <a:solidFill>
                  <a:srgbClr val="0070C0"/>
                </a:solidFill>
              </a:rPr>
              <a:t>Андрій Володимирович</a:t>
            </a:r>
            <a:endParaRPr lang="ru-RU" b="1" i="1">
              <a:solidFill>
                <a:srgbClr val="0070C0"/>
              </a:solidFill>
            </a:endParaRP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5089525" y="590550"/>
            <a:ext cx="3932238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dirty="0">
                <a:solidFill>
                  <a:srgbClr val="FF0000"/>
                </a:solidFill>
                <a:latin typeface="Century Gothic" pitchFamily="34" charset="0"/>
              </a:rPr>
              <a:t>       </a:t>
            </a:r>
            <a:r>
              <a:rPr lang="uk-UA" sz="3600" dirty="0">
                <a:solidFill>
                  <a:schemeClr val="accent2"/>
                </a:solidFill>
                <a:latin typeface="Century Gothic" pitchFamily="34" charset="0"/>
              </a:rPr>
              <a:t>Про  себе</a:t>
            </a:r>
          </a:p>
          <a:p>
            <a:pPr>
              <a:lnSpc>
                <a:spcPct val="150000"/>
              </a:lnSpc>
            </a:pPr>
            <a:r>
              <a:rPr lang="uk-UA" b="1" dirty="0">
                <a:solidFill>
                  <a:srgbClr val="0070C0"/>
                </a:solidFill>
                <a:latin typeface="Century Gothic" pitchFamily="34" charset="0"/>
              </a:rPr>
              <a:t>-народився у 1964 році</a:t>
            </a:r>
          </a:p>
          <a:p>
            <a:pPr>
              <a:lnSpc>
                <a:spcPct val="150000"/>
              </a:lnSpc>
            </a:pPr>
            <a:r>
              <a:rPr lang="uk-UA" b="1" dirty="0">
                <a:solidFill>
                  <a:srgbClr val="0070C0"/>
                </a:solidFill>
                <a:latin typeface="Century Gothic" pitchFamily="34" charset="0"/>
              </a:rPr>
              <a:t>-закінчив ДДПІ ім. І. Франка</a:t>
            </a:r>
          </a:p>
          <a:p>
            <a:r>
              <a:rPr lang="uk-UA" b="1" dirty="0">
                <a:solidFill>
                  <a:srgbClr val="0070C0"/>
                </a:solidFill>
                <a:latin typeface="Century Gothic" pitchFamily="34" charset="0"/>
              </a:rPr>
              <a:t>-за фахом – вчитель </a:t>
            </a:r>
            <a:r>
              <a:rPr lang="uk-UA" b="1" dirty="0" err="1">
                <a:solidFill>
                  <a:srgbClr val="0070C0"/>
                </a:solidFill>
                <a:latin typeface="Century Gothic" pitchFamily="34" charset="0"/>
              </a:rPr>
              <a:t>загальнотехнічних</a:t>
            </a:r>
            <a:r>
              <a:rPr lang="uk-UA" b="1" dirty="0">
                <a:solidFill>
                  <a:srgbClr val="0070C0"/>
                </a:solidFill>
                <a:latin typeface="Century Gothic" pitchFamily="34" charset="0"/>
              </a:rPr>
              <a:t> дисциплін</a:t>
            </a:r>
          </a:p>
          <a:p>
            <a:pPr>
              <a:lnSpc>
                <a:spcPct val="150000"/>
              </a:lnSpc>
            </a:pPr>
            <a:r>
              <a:rPr lang="uk-UA" b="1" dirty="0">
                <a:solidFill>
                  <a:srgbClr val="0070C0"/>
                </a:solidFill>
                <a:latin typeface="Century Gothic" pitchFamily="34" charset="0"/>
              </a:rPr>
              <a:t>-стаж роботи 28 років</a:t>
            </a:r>
          </a:p>
          <a:p>
            <a:r>
              <a:rPr lang="uk-UA" b="1" dirty="0">
                <a:solidFill>
                  <a:srgbClr val="0070C0"/>
                </a:solidFill>
                <a:latin typeface="Century Gothic" pitchFamily="34" charset="0"/>
              </a:rPr>
              <a:t>-вища кваліфікаційна </a:t>
            </a:r>
            <a:r>
              <a:rPr lang="uk-UA" b="1" dirty="0" smtClean="0">
                <a:solidFill>
                  <a:srgbClr val="0070C0"/>
                </a:solidFill>
                <a:latin typeface="Century Gothic" pitchFamily="34" charset="0"/>
              </a:rPr>
              <a:t>категорія</a:t>
            </a:r>
          </a:p>
          <a:p>
            <a:r>
              <a:rPr lang="uk-UA" b="1" dirty="0" smtClean="0">
                <a:solidFill>
                  <a:srgbClr val="0070C0"/>
                </a:solidFill>
                <a:latin typeface="Century Gothic" pitchFamily="34" charset="0"/>
              </a:rPr>
              <a:t>- «старший  вчитель»</a:t>
            </a:r>
            <a:endParaRPr lang="ru-RU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9" y="287338"/>
            <a:ext cx="8535292" cy="1506537"/>
          </a:xfrm>
        </p:spPr>
        <p:txBody>
          <a:bodyPr>
            <a:noAutofit/>
          </a:bodyPr>
          <a:lstStyle/>
          <a:p>
            <a:pPr marL="357188" indent="-357188" fontAlgn="auto">
              <a:spcAft>
                <a:spcPts val="0"/>
              </a:spcAft>
              <a:defRPr/>
            </a:pPr>
            <a:r>
              <a:rPr lang="uk-UA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Науково-методична  </a:t>
            </a:r>
            <a:r>
              <a:rPr lang="uk-UA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пролблема</a:t>
            </a:r>
            <a:r>
              <a:rPr lang="uk-UA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«Проектна  діяльність  та  формування практичних  умінь і навичок учнів  на  </a:t>
            </a:r>
            <a:r>
              <a:rPr lang="uk-UA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трудового  навчання»</a:t>
            </a: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93875"/>
            <a:ext cx="7158038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latin typeface="+mn-lt"/>
              </a:rPr>
              <a:t>Мета  проектного  навчання: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latin typeface="+mn-lt"/>
              </a:rPr>
              <a:t>-   учні самостійно і охоче набувають необхідних знань із різних джерел;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latin typeface="+mn-lt"/>
              </a:rPr>
              <a:t>-   навчаються використовувати отримані знання для вирішення  пізнавальних і практичних завдань;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400" dirty="0" smtClean="0">
                <a:latin typeface="+mn-lt"/>
              </a:rPr>
              <a:t>набувають комунікативних умінь, працюючи в групах;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400" dirty="0" smtClean="0">
                <a:latin typeface="+mn-lt"/>
              </a:rPr>
              <a:t>розвивають дослідницькі вміння;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400" dirty="0" smtClean="0">
                <a:latin typeface="+mn-lt"/>
              </a:rPr>
              <a:t>розвивають системне мислення.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rgbClr val="6600FF"/>
                </a:solidFill>
                <a:latin typeface="Times New Roman" pitchFamily="18" charset="0"/>
              </a:rPr>
              <a:t>                Результативність</a:t>
            </a:r>
            <a:r>
              <a:rPr lang="uk-UA" sz="4000" b="1" dirty="0">
                <a:latin typeface="Times New Roman" pitchFamily="18" charset="0"/>
              </a:rPr>
              <a:t/>
            </a:r>
            <a:br>
              <a:rPr lang="uk-UA" sz="4000" b="1" dirty="0">
                <a:latin typeface="Times New Roman" pitchFamily="18" charset="0"/>
              </a:rPr>
            </a:br>
            <a:r>
              <a:rPr lang="uk-UA" sz="4000" b="1" dirty="0">
                <a:latin typeface="Times New Roman" pitchFamily="18" charset="0"/>
              </a:rPr>
              <a:t> </a:t>
            </a:r>
            <a:r>
              <a:rPr lang="uk-UA" sz="4000" b="1" dirty="0" smtClean="0">
                <a:latin typeface="Times New Roman" pitchFamily="18" charset="0"/>
              </a:rPr>
              <a:t>   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</a:rPr>
              <a:t>Результати  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</a:rPr>
              <a:t>участі школярів у Всеукраїнських 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br>
              <a:rPr lang="uk-UA" sz="28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 олімпіадах 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</a:rPr>
              <a:t>з трудового навчання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21622" name="Group 11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2579061127"/>
              </p:ext>
            </p:extLst>
          </p:nvPr>
        </p:nvGraphicFramePr>
        <p:xfrm>
          <a:off x="457200" y="1700806"/>
          <a:ext cx="8075241" cy="4322786"/>
        </p:xfrm>
        <a:graphic>
          <a:graphicData uri="http://schemas.openxmlformats.org/drawingml/2006/table">
            <a:tbl>
              <a:tblPr/>
              <a:tblGrid>
                <a:gridCol w="598672"/>
                <a:gridCol w="672937"/>
                <a:gridCol w="678999"/>
                <a:gridCol w="3435917"/>
                <a:gridCol w="1647483"/>
                <a:gridCol w="1041233"/>
              </a:tblGrid>
              <a:tr h="824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№ з/п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Рік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Клас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Прізвище, </a:t>
                      </a: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ім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’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я та по батькові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Етап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Місце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43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1.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2009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Миляник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 Роман Богданович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ІІ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ІІІ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2010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Семко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 Микола Богданович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ІІ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ІІІ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2011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Юркевич Степан Петрович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ІІ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ІІІ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4.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Духнич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 Микола Олегович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ІІ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ІІІ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10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2013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2014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Меляник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 Ігор Петрович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Подобінський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Віталій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  Тарасович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ІІ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ІІ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ІІІ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Times New Roman" pitchFamily="18" charset="0"/>
                        </a:rPr>
                        <a:t>ІІІ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lang="uk-UA" sz="3600" b="1" i="1" dirty="0" smtClean="0">
                <a:solidFill>
                  <a:srgbClr val="0070C0"/>
                </a:solidFill>
                <a:latin typeface="Times New Roman" pitchFamily="18" charset="0"/>
              </a:rPr>
              <a:t>Результативність</a:t>
            </a:r>
            <a:endParaRPr lang="ru-RU" sz="3600" b="1" i="1" dirty="0" smtClean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24579" name="Picture 6" descr="Изображение 34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1714488"/>
            <a:ext cx="1499597" cy="2189163"/>
          </a:xfrm>
        </p:spPr>
      </p:pic>
      <p:pic>
        <p:nvPicPr>
          <p:cNvPr id="24580" name="Picture 7" descr="Изображение 34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68" y="4357694"/>
            <a:ext cx="1560512" cy="2189162"/>
          </a:xfrm>
        </p:spPr>
      </p:pic>
      <p:pic>
        <p:nvPicPr>
          <p:cNvPr id="24581" name="Picture 10" descr="Изображение 34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28625" y="1785938"/>
            <a:ext cx="1530350" cy="2189162"/>
          </a:xfrm>
        </p:spPr>
      </p:pic>
      <p:pic>
        <p:nvPicPr>
          <p:cNvPr id="24582" name="Picture 11" descr="Изображение 35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00063" y="4500563"/>
            <a:ext cx="1503362" cy="2189162"/>
          </a:xfrm>
        </p:spPr>
      </p:pic>
      <p:pic>
        <p:nvPicPr>
          <p:cNvPr id="24583" name="Picture 12" descr="Изображение 34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642938"/>
            <a:ext cx="14716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0" descr="Изображение 34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4214818"/>
            <a:ext cx="17526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9" descr="Изображение 34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1214438"/>
            <a:ext cx="1905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Фото. Майстер-клас\IMG_6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825" y="829131"/>
            <a:ext cx="4104456" cy="5320994"/>
          </a:xfrm>
          <a:prstGeom prst="rect">
            <a:avLst/>
          </a:prstGeom>
          <a:noFill/>
        </p:spPr>
      </p:pic>
      <p:pic>
        <p:nvPicPr>
          <p:cNvPr id="5" name="Picture 2" descr="G:\Фото. Майстер-клас\IMG_62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764704"/>
            <a:ext cx="3888432" cy="540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uk-UA" sz="4000" dirty="0" smtClean="0">
                <a:solidFill>
                  <a:srgbClr val="00B0F0"/>
                </a:solidFill>
              </a:rPr>
              <a:t>Наші надбання- методичні  розробки  вчителів  школи</a:t>
            </a: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60419" name="Picture 2" descr="C:\Documents and Settings\Administrator\Desktop\i_73jIWNFL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4357688" y="142875"/>
            <a:ext cx="4968875" cy="6583363"/>
          </a:xfrm>
        </p:spPr>
        <p:txBody>
          <a:bodyPr/>
          <a:lstStyle/>
          <a:p>
            <a:pPr>
              <a:defRPr/>
            </a:pPr>
            <a:r>
              <a:rPr lang="uk-UA" sz="3200" dirty="0" smtClean="0">
                <a:solidFill>
                  <a:srgbClr val="6E020A"/>
                </a:solidFill>
                <a:latin typeface="Times New Roman" pitchFamily="18" charset="0"/>
              </a:rPr>
              <a:t>Невід'ємною складовою реалізації   </a:t>
            </a:r>
            <a:r>
              <a:rPr lang="uk-UA" sz="3200" dirty="0" err="1" smtClean="0">
                <a:solidFill>
                  <a:srgbClr val="6E020A"/>
                </a:solidFill>
                <a:latin typeface="Times New Roman" pitchFamily="18" charset="0"/>
              </a:rPr>
              <a:t>здоров'язбережної</a:t>
            </a:r>
            <a:r>
              <a:rPr lang="uk-UA" sz="3200" dirty="0" smtClean="0">
                <a:solidFill>
                  <a:srgbClr val="6E020A"/>
                </a:solidFill>
                <a:latin typeface="Times New Roman" pitchFamily="18" charset="0"/>
              </a:rPr>
              <a:t> функції школи є уроки фізичної культури та позашкільна спортивно - масова робота. Організатором цієї роботи є учитель </a:t>
            </a:r>
            <a:r>
              <a:rPr lang="uk-UA" sz="3200" dirty="0" err="1" smtClean="0">
                <a:solidFill>
                  <a:srgbClr val="6E020A"/>
                </a:solidFill>
                <a:latin typeface="Times New Roman" pitchFamily="18" charset="0"/>
              </a:rPr>
              <a:t>фізвиховання</a:t>
            </a:r>
            <a:r>
              <a:rPr lang="uk-UA" sz="3200" dirty="0" smtClean="0">
                <a:solidFill>
                  <a:srgbClr val="6E020A"/>
                </a:solidFill>
                <a:latin typeface="Times New Roman" pitchFamily="18" charset="0"/>
              </a:rPr>
              <a:t> з вищою категорією </a:t>
            </a:r>
            <a:r>
              <a:rPr lang="uk-UA" sz="3200" dirty="0" err="1" smtClean="0">
                <a:solidFill>
                  <a:srgbClr val="6E020A"/>
                </a:solidFill>
                <a:latin typeface="Times New Roman" pitchFamily="18" charset="0"/>
              </a:rPr>
              <a:t>Токарчик</a:t>
            </a:r>
            <a:r>
              <a:rPr lang="uk-UA" sz="3200" dirty="0" smtClean="0">
                <a:solidFill>
                  <a:srgbClr val="6E020A"/>
                </a:solidFill>
                <a:latin typeface="Times New Roman" pitchFamily="18" charset="0"/>
              </a:rPr>
              <a:t> В.В.</a:t>
            </a:r>
            <a:br>
              <a:rPr lang="uk-UA" sz="3200" dirty="0" smtClean="0">
                <a:solidFill>
                  <a:srgbClr val="6E020A"/>
                </a:solidFill>
                <a:latin typeface="Times New Roman" pitchFamily="18" charset="0"/>
              </a:rPr>
            </a:br>
            <a:r>
              <a:rPr lang="uk-UA" sz="4000" dirty="0" smtClean="0"/>
              <a:t> </a:t>
            </a:r>
            <a:endParaRPr lang="ru-RU" sz="4000" dirty="0" smtClean="0"/>
          </a:p>
        </p:txBody>
      </p:sp>
      <p:pic>
        <p:nvPicPr>
          <p:cNvPr id="29700" name="Picture 4" descr="C:\Documents and Settings\user\Рабочий стол\FSCN08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573463"/>
            <a:ext cx="4356100" cy="3284537"/>
          </a:xfrm>
        </p:spPr>
      </p:pic>
      <p:pic>
        <p:nvPicPr>
          <p:cNvPr id="29699" name="Picture 4" descr="DSCN05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403383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11560" y="571500"/>
            <a:ext cx="8136904" cy="9286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Мишлятицька</a:t>
            </a:r>
            <a:r>
              <a:rPr lang="uk-UA" sz="32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ЗОШ І – ІІ ступенів</a:t>
            </a:r>
            <a:br>
              <a:rPr lang="uk-UA" sz="32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( 1975-2014 </a:t>
            </a:r>
            <a:r>
              <a:rPr lang="uk-UA" sz="24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uk-UA" sz="32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.).  Вигляд  школи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188" y="1928813"/>
            <a:ext cx="3786187" cy="27146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uk-UA" b="1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44" name="Picture 2" descr="F:\ФОТО ШКОЛИ\Фото мишлятицька 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285992"/>
            <a:ext cx="585788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6" descr="um_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2844" y="3500438"/>
            <a:ext cx="2895628" cy="285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Місце для вмісту 2"/>
          <p:cNvSpPr>
            <a:spLocks noGrp="1"/>
          </p:cNvSpPr>
          <p:nvPr>
            <p:ph type="body" idx="1"/>
          </p:nvPr>
        </p:nvSpPr>
        <p:spPr>
          <a:xfrm>
            <a:off x="500063" y="260648"/>
            <a:ext cx="4000500" cy="188247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uk-UA" sz="2800" b="1" dirty="0" smtClean="0">
                <a:solidFill>
                  <a:srgbClr val="C00000"/>
                </a:solidFill>
              </a:rPr>
              <a:t>У школі вже кілька років працює краєзнавчий </a:t>
            </a:r>
            <a:r>
              <a:rPr lang="uk-UA" sz="2800" b="1" dirty="0" smtClean="0">
                <a:solidFill>
                  <a:srgbClr val="FF0000"/>
                </a:solidFill>
              </a:rPr>
              <a:t>музей.  З  допомогою  учнів,  зав.  музеєм – </a:t>
            </a:r>
            <a:r>
              <a:rPr lang="uk-UA" sz="2800" b="1" dirty="0" err="1" smtClean="0">
                <a:solidFill>
                  <a:srgbClr val="FF0000"/>
                </a:solidFill>
              </a:rPr>
              <a:t>Падяк</a:t>
            </a:r>
            <a:r>
              <a:rPr lang="uk-UA" sz="2800" b="1" dirty="0" smtClean="0">
                <a:solidFill>
                  <a:srgbClr val="FF0000"/>
                </a:solidFill>
              </a:rPr>
              <a:t> М.Й., зібрала  багатий  матеріал.</a:t>
            </a: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24" name="Picture 4" descr="DSCN0730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500063" y="2500313"/>
            <a:ext cx="4786312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4" descr="SDC104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88"/>
            <a:ext cx="43005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4144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b="0" dirty="0" smtClean="0">
                <a:solidFill>
                  <a:srgbClr val="0070C0"/>
                </a:solidFill>
              </a:rPr>
              <a:t>Дошкільний навчальний заклад,заснований у 2011 році, складається з однієї групи, яка налічує 15 вихованців. Із 1 січня 2015 року - НВК</a:t>
            </a:r>
            <a:endParaRPr lang="uk-UA" sz="2400" b="0" dirty="0">
              <a:solidFill>
                <a:srgbClr val="0070C0"/>
              </a:solidFill>
            </a:endParaRPr>
          </a:p>
        </p:txBody>
      </p:sp>
      <p:sp>
        <p:nvSpPr>
          <p:cNvPr id="35843" name="Місце для вмі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637112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endParaRPr lang="uk-UA" dirty="0" smtClean="0"/>
          </a:p>
          <a:p>
            <a:pPr eaLnBrk="1" hangingPunct="1"/>
            <a:endParaRPr lang="uk-UA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uk-UA" dirty="0" smtClean="0">
                <a:solidFill>
                  <a:srgbClr val="0070C0"/>
                </a:solidFill>
              </a:rPr>
              <a:t>Педагогічний колектив складається з: вихователя – </a:t>
            </a:r>
            <a:r>
              <a:rPr lang="uk-UA" dirty="0" err="1" smtClean="0">
                <a:solidFill>
                  <a:srgbClr val="0070C0"/>
                </a:solidFill>
              </a:rPr>
              <a:t>Осідач</a:t>
            </a:r>
            <a:r>
              <a:rPr lang="uk-UA" dirty="0" smtClean="0">
                <a:solidFill>
                  <a:srgbClr val="0070C0"/>
                </a:solidFill>
              </a:rPr>
              <a:t> З.Д.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dirty="0" smtClean="0">
                <a:solidFill>
                  <a:srgbClr val="0070C0"/>
                </a:solidFill>
              </a:rPr>
              <a:t>музичного керівника – </a:t>
            </a:r>
            <a:r>
              <a:rPr lang="uk-UA" dirty="0" err="1" smtClean="0">
                <a:solidFill>
                  <a:srgbClr val="0070C0"/>
                </a:solidFill>
              </a:rPr>
              <a:t>Токарчика</a:t>
            </a:r>
            <a:r>
              <a:rPr lang="uk-UA" dirty="0" smtClean="0">
                <a:solidFill>
                  <a:srgbClr val="0070C0"/>
                </a:solidFill>
              </a:rPr>
              <a:t> В.В.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dirty="0" smtClean="0">
                <a:solidFill>
                  <a:srgbClr val="0070C0"/>
                </a:solidFill>
              </a:rPr>
              <a:t>помічника вихователя – Дорош М.Є.</a:t>
            </a:r>
          </a:p>
        </p:txBody>
      </p:sp>
      <p:pic>
        <p:nvPicPr>
          <p:cNvPr id="4" name="Рисунок 3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714488"/>
            <a:ext cx="5481839" cy="3266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532813" cy="69215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2400" b="1" cap="none" dirty="0" smtClean="0">
                <a:latin typeface="Arial" charset="0"/>
              </a:rPr>
              <a:t>Виставка робіт членів гуртка “Умілі руки”</a:t>
            </a:r>
            <a:endParaRPr lang="ru-RU" sz="2400" b="1" cap="none" dirty="0" smtClean="0">
              <a:latin typeface="Arial" charset="0"/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40" name="Picture 4" descr="DSCN04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5" y="765175"/>
            <a:ext cx="46085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DSCN04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429000"/>
            <a:ext cx="453548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DSCN04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997200"/>
            <a:ext cx="4176712" cy="374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5888"/>
            <a:ext cx="8229600" cy="5048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uk-UA" sz="2800" cap="none" smtClean="0">
                <a:solidFill>
                  <a:schemeClr val="hlink"/>
                </a:solidFill>
              </a:rPr>
              <a:t>ОЗДОРОВЛЕННЯ У ТАБОРІ “ВЕСЕЛКА”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019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41988" name="Picture 4" descr="DSCN08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DSCN09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685800"/>
            <a:ext cx="403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DSCN089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 descr="DSCN089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3733800"/>
            <a:ext cx="403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 descr="DSCN09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2514600"/>
            <a:ext cx="358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Text Box 10"/>
          <p:cNvSpPr txBox="1">
            <a:spLocks noChangeArrowheads="1"/>
          </p:cNvSpPr>
          <p:nvPr/>
        </p:nvSpPr>
        <p:spPr bwMode="auto">
          <a:xfrm>
            <a:off x="212725" y="3054350"/>
            <a:ext cx="1654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>
                <a:solidFill>
                  <a:schemeClr val="hlink"/>
                </a:solidFill>
              </a:rPr>
              <a:t>Трускавець</a:t>
            </a:r>
          </a:p>
        </p:txBody>
      </p:sp>
      <p:sp>
        <p:nvSpPr>
          <p:cNvPr id="41994" name="Text Box 11"/>
          <p:cNvSpPr txBox="1">
            <a:spLocks noChangeArrowheads="1"/>
          </p:cNvSpPr>
          <p:nvPr/>
        </p:nvSpPr>
        <p:spPr bwMode="auto">
          <a:xfrm>
            <a:off x="6156325" y="3054350"/>
            <a:ext cx="2455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>
                <a:solidFill>
                  <a:schemeClr val="hlink"/>
                </a:solidFill>
              </a:rPr>
              <a:t>Зоопарк “Білаки”</a:t>
            </a:r>
          </a:p>
        </p:txBody>
      </p:sp>
      <p:sp>
        <p:nvSpPr>
          <p:cNvPr id="41995" name="Text Box 12"/>
          <p:cNvSpPr txBox="1">
            <a:spLocks noChangeArrowheads="1"/>
          </p:cNvSpPr>
          <p:nvPr/>
        </p:nvSpPr>
        <p:spPr bwMode="auto">
          <a:xfrm>
            <a:off x="2667000" y="2590800"/>
            <a:ext cx="312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>
                <a:solidFill>
                  <a:srgbClr val="000000"/>
                </a:solidFill>
              </a:rPr>
              <a:t>Відпочинок на природі</a:t>
            </a:r>
          </a:p>
        </p:txBody>
      </p:sp>
      <p:sp>
        <p:nvSpPr>
          <p:cNvPr id="41996" name="Text Box 13"/>
          <p:cNvSpPr txBox="1">
            <a:spLocks noChangeArrowheads="1"/>
          </p:cNvSpPr>
          <p:nvPr/>
        </p:nvSpPr>
        <p:spPr bwMode="auto">
          <a:xfrm>
            <a:off x="365125" y="6559550"/>
            <a:ext cx="3167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>
                <a:solidFill>
                  <a:schemeClr val="hlink"/>
                </a:solidFill>
              </a:rPr>
              <a:t>Музей-садиба І.Франка</a:t>
            </a:r>
          </a:p>
        </p:txBody>
      </p:sp>
      <p:sp>
        <p:nvSpPr>
          <p:cNvPr id="41997" name="Text Box 14"/>
          <p:cNvSpPr txBox="1">
            <a:spLocks noChangeArrowheads="1"/>
          </p:cNvSpPr>
          <p:nvPr/>
        </p:nvSpPr>
        <p:spPr bwMode="auto">
          <a:xfrm>
            <a:off x="5181600" y="6461125"/>
            <a:ext cx="441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000000"/>
                </a:solidFill>
              </a:rPr>
              <a:t>Літературний музей І.Франка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71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З 2007 року у школі діє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євроклуб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“Європа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плюс”</a:t>
            </a:r>
            <a:endParaRPr lang="uk-UA" sz="3200" dirty="0"/>
          </a:p>
        </p:txBody>
      </p:sp>
      <p:sp>
        <p:nvSpPr>
          <p:cNvPr id="44035" name="Місце для вмісту 4"/>
          <p:cNvSpPr>
            <a:spLocks noGrp="1"/>
          </p:cNvSpPr>
          <p:nvPr>
            <p:ph sz="half" idx="1"/>
          </p:nvPr>
        </p:nvSpPr>
        <p:spPr>
          <a:xfrm>
            <a:off x="142875" y="1143000"/>
            <a:ext cx="4443413" cy="5357813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лютому 2012р. учасники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євроклубу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посіли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керівництвом </a:t>
            </a:r>
            <a:r>
              <a:rPr lang="uk-UA" sz="2000" dirty="0" err="1" smtClean="0">
                <a:latin typeface="Times New Roman" pitchFamily="18" charset="0"/>
                <a:cs typeface="Times New Roman" panose="02020603050405020304" pitchFamily="18" charset="0"/>
              </a:rPr>
              <a:t>Вітик</a:t>
            </a:r>
            <a:r>
              <a:rPr lang="uk-UA" sz="2000" dirty="0" smtClean="0">
                <a:latin typeface="Times New Roman" pitchFamily="18" charset="0"/>
                <a:cs typeface="Times New Roman" panose="02020603050405020304" pitchFamily="18" charset="0"/>
              </a:rPr>
              <a:t> О.М. у районному форумі шкільних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євроклубів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036" name="Місце для вмісту 5"/>
          <p:cNvSpPr>
            <a:spLocks noGrp="1"/>
          </p:cNvSpPr>
          <p:nvPr>
            <p:ph sz="half" idx="2"/>
          </p:nvPr>
        </p:nvSpPr>
        <p:spPr>
          <a:xfrm>
            <a:off x="4714875" y="1214438"/>
            <a:ext cx="4214813" cy="5429250"/>
          </a:xfrm>
        </p:spPr>
        <p:txBody>
          <a:bodyPr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травні 2012р.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євроклубівці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взяли участь у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 обласному форумі шкільних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євроклубів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м. Новий Розділ</a:t>
            </a:r>
          </a:p>
        </p:txBody>
      </p:sp>
      <p:pic>
        <p:nvPicPr>
          <p:cNvPr id="44037" name="Picture 4" descr="C:\Documents and Settings\user\Рабочий стол\FSCN02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924944"/>
            <a:ext cx="4286250" cy="357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3" descr="C:\Documents and Settings\user\Рабочий стол\Євроклуб Новий Розділ\FSCN07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3284538"/>
            <a:ext cx="4071937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7467600" cy="170021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600" cap="none" dirty="0" smtClean="0"/>
              <a:t>Шкільна футбольна команда посіла</a:t>
            </a:r>
            <a:br>
              <a:rPr lang="uk-UA" sz="2600" cap="none" dirty="0" smtClean="0"/>
            </a:br>
            <a:r>
              <a:rPr lang="uk-UA" sz="2600" b="1" cap="none" dirty="0" smtClean="0"/>
              <a:t> І місце </a:t>
            </a:r>
            <a:r>
              <a:rPr lang="uk-UA" sz="2600" cap="none" dirty="0" smtClean="0"/>
              <a:t>у районних змаганнях з футболу на призи клубу “Шкіряний м</a:t>
            </a:r>
            <a:r>
              <a:rPr lang="en-US" sz="2600" cap="none" dirty="0" smtClean="0"/>
              <a:t>’</a:t>
            </a:r>
            <a:r>
              <a:rPr lang="uk-UA" sz="2600" cap="none" dirty="0" err="1" smtClean="0"/>
              <a:t>яч</a:t>
            </a:r>
            <a:r>
              <a:rPr lang="uk-UA" sz="2600" cap="none" dirty="0" smtClean="0"/>
              <a:t>”</a:t>
            </a:r>
            <a:endParaRPr lang="ru-RU" sz="2600" cap="none" dirty="0" smtClean="0"/>
          </a:p>
        </p:txBody>
      </p:sp>
      <p:sp>
        <p:nvSpPr>
          <p:cNvPr id="46083" name="Rectangle 3"/>
          <p:cNvSpPr>
            <a:spLocks noGrp="1"/>
          </p:cNvSpPr>
          <p:nvPr>
            <p:ph idx="1"/>
          </p:nvPr>
        </p:nvSpPr>
        <p:spPr>
          <a:xfrm>
            <a:off x="457200" y="1844675"/>
            <a:ext cx="7467600" cy="4629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46084" name="Picture 4" descr="DSCN1130"/>
          <p:cNvPicPr>
            <a:picLocks noChangeAspect="1" noChangeArrowheads="1"/>
          </p:cNvPicPr>
          <p:nvPr/>
        </p:nvPicPr>
        <p:blipFill>
          <a:blip r:embed="rId2"/>
          <a:srcRect l="9087"/>
          <a:stretch>
            <a:fillRect/>
          </a:stretch>
        </p:blipFill>
        <p:spPr bwMode="auto">
          <a:xfrm>
            <a:off x="971550" y="1844675"/>
            <a:ext cx="648017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Місце для вмісту 2"/>
          <p:cNvSpPr>
            <a:spLocks noGrp="1"/>
          </p:cNvSpPr>
          <p:nvPr>
            <p:ph type="body" idx="1"/>
          </p:nvPr>
        </p:nvSpPr>
        <p:spPr>
          <a:xfrm>
            <a:off x="214313" y="3643313"/>
            <a:ext cx="4929187" cy="29289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uk-UA" sz="2800" dirty="0" smtClean="0">
                <a:solidFill>
                  <a:srgbClr val="FF0000"/>
                </a:solidFill>
              </a:rPr>
              <a:t>	Члени драматичного гуртка виступають не тільки у школі чи на сільській сцені, але є учасниками щорічного міжнародного конкурсу читання поезії у місті </a:t>
            </a:r>
            <a:r>
              <a:rPr lang="uk-UA" sz="2800" dirty="0" err="1" smtClean="0">
                <a:solidFill>
                  <a:srgbClr val="FF0000"/>
                </a:solidFill>
              </a:rPr>
              <a:t>Тарнові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 smtClean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uk-UA" sz="2800" dirty="0" smtClean="0">
                <a:solidFill>
                  <a:srgbClr val="FF0000"/>
                </a:solidFill>
              </a:rPr>
              <a:t>республіка Польща</a:t>
            </a:r>
            <a:r>
              <a:rPr lang="uk-UA" sz="2800" dirty="0" smtClean="0">
                <a:solidFill>
                  <a:srgbClr val="FF0000"/>
                </a:solidFill>
                <a:latin typeface="Arial" charset="0"/>
              </a:rPr>
              <a:t>)</a:t>
            </a:r>
          </a:p>
        </p:txBody>
      </p:sp>
      <p:pic>
        <p:nvPicPr>
          <p:cNvPr id="58371" name="Рисунок 3" descr="Fotografia 0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5143500" cy="364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Рисунок 4" descr="Fotografia 08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3443288"/>
            <a:ext cx="3714750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1"/>
            <a:ext cx="3200400" cy="59688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endParaRPr lang="uk-UA" sz="3200" b="1" cap="none" dirty="0" smtClean="0">
              <a:latin typeface="Monotype Corsiva" pitchFamily="66" charset="0"/>
            </a:endParaRPr>
          </a:p>
        </p:txBody>
      </p:sp>
      <p:sp>
        <p:nvSpPr>
          <p:cNvPr id="43011" name="Місце для вмісту 2"/>
          <p:cNvSpPr>
            <a:spLocks noGrp="1"/>
          </p:cNvSpPr>
          <p:nvPr>
            <p:ph idx="4294967295"/>
          </p:nvPr>
        </p:nvSpPr>
        <p:spPr>
          <a:xfrm>
            <a:off x="3124200" y="0"/>
            <a:ext cx="6019800" cy="6126163"/>
          </a:xfrm>
        </p:spPr>
        <p:txBody>
          <a:bodyPr>
            <a:normAutofit/>
          </a:bodyPr>
          <a:lstStyle/>
          <a:p>
            <a:pPr lvl="6" algn="ctr"/>
            <a:r>
              <a:rPr lang="uk-UA" sz="1600" b="1" dirty="0" smtClean="0">
                <a:latin typeface="Monotype Corsiva" pitchFamily="66" charset="0"/>
              </a:rPr>
              <a:t>           </a:t>
            </a:r>
          </a:p>
          <a:p>
            <a:pPr marL="0" indent="0" algn="ctr" eaLnBrk="1" hangingPunct="1">
              <a:buNone/>
            </a:pPr>
            <a:r>
              <a:rPr lang="uk-UA" sz="2800" b="1" dirty="0" smtClean="0">
                <a:latin typeface="Monotype Corsiva" pitchFamily="66" charset="0"/>
              </a:rPr>
              <a:t>  Спонсором у навчальному  закладі </a:t>
            </a:r>
          </a:p>
          <a:p>
            <a:pPr marL="0" indent="0" algn="ctr" eaLnBrk="1" hangingPunct="1">
              <a:buNone/>
            </a:pPr>
            <a:r>
              <a:rPr lang="uk-UA" sz="2800" b="1" dirty="0" smtClean="0">
                <a:latin typeface="Monotype Corsiva" pitchFamily="66" charset="0"/>
              </a:rPr>
              <a:t>є депутат Верховної </a:t>
            </a:r>
            <a:r>
              <a:rPr lang="uk-UA" sz="2800" b="1" dirty="0" err="1" smtClean="0">
                <a:latin typeface="Monotype Corsiva" pitchFamily="66" charset="0"/>
              </a:rPr>
              <a:t>Ради-</a:t>
            </a:r>
            <a:r>
              <a:rPr lang="uk-UA" sz="2800" b="1" dirty="0" smtClean="0">
                <a:latin typeface="Monotype Corsiva" pitchFamily="66" charset="0"/>
              </a:rPr>
              <a:t> Я.</a:t>
            </a:r>
            <a:r>
              <a:rPr lang="uk-UA" sz="2800" b="1" dirty="0" err="1" smtClean="0">
                <a:latin typeface="Monotype Corsiva" pitchFamily="66" charset="0"/>
              </a:rPr>
              <a:t>Дубневич</a:t>
            </a:r>
            <a:r>
              <a:rPr lang="uk-UA" sz="2800" b="1" dirty="0" smtClean="0">
                <a:latin typeface="Monotype Corsiva" pitchFamily="66" charset="0"/>
              </a:rPr>
              <a:t>, який приділив увагу фінансовій стороні школи.  Придбано спортивний інвентар, з його допомогою було вставлене  металопластикове  вікно у коридорі, 4 вікна у спортзалі  (2013 р).</a:t>
            </a:r>
          </a:p>
          <a:p>
            <a:pPr marL="0" indent="0" algn="ctr" eaLnBrk="1" hangingPunct="1">
              <a:buNone/>
            </a:pPr>
            <a:r>
              <a:rPr lang="uk-UA" sz="2800" b="1" dirty="0" smtClean="0">
                <a:latin typeface="Monotype Corsiva" pitchFamily="66" charset="0"/>
              </a:rPr>
              <a:t>За його сприянням  підтримано  </a:t>
            </a:r>
          </a:p>
          <a:p>
            <a:pPr marL="0" indent="0" algn="ctr" eaLnBrk="1" hangingPunct="1">
              <a:buNone/>
            </a:pPr>
            <a:r>
              <a:rPr lang="uk-UA" sz="2800" b="1" dirty="0" err="1" smtClean="0">
                <a:latin typeface="Monotype Corsiva" pitchFamily="66" charset="0"/>
              </a:rPr>
              <a:t>мікропроект</a:t>
            </a:r>
            <a:r>
              <a:rPr lang="uk-UA" sz="2800" b="1" dirty="0" smtClean="0">
                <a:latin typeface="Monotype Corsiva" pitchFamily="66" charset="0"/>
              </a:rPr>
              <a:t> </a:t>
            </a:r>
            <a:r>
              <a:rPr lang="uk-UA" sz="2800" b="1" dirty="0" err="1" smtClean="0">
                <a:latin typeface="Monotype Corsiva" pitchFamily="66" charset="0"/>
              </a:rPr>
              <a:t>щколи</a:t>
            </a:r>
            <a:r>
              <a:rPr lang="uk-UA" sz="2800" b="1" dirty="0" smtClean="0">
                <a:latin typeface="Monotype Corsiva" pitchFamily="66" charset="0"/>
              </a:rPr>
              <a:t> - проведено капітальний ремонт  заміни  вікон на металопластикові (2014р.) .</a:t>
            </a:r>
          </a:p>
        </p:txBody>
      </p:sp>
      <p:pic>
        <p:nvPicPr>
          <p:cNvPr id="43013" name="Picture 3" descr="C:\Documents and Settings\user\Рабочий стол\DSCN01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1300"/>
            <a:ext cx="2771775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5" descr="C:\Documents and Settings\user\Рабочий стол\DSCN01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57750"/>
            <a:ext cx="3143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DSCN1125"/>
          <p:cNvPicPr>
            <a:picLocks noChangeAspect="1" noChangeArrowheads="1"/>
          </p:cNvPicPr>
          <p:nvPr/>
        </p:nvPicPr>
        <p:blipFill>
          <a:blip r:embed="rId4"/>
          <a:srcRect t="20026" b="14294"/>
          <a:stretch>
            <a:fillRect/>
          </a:stretch>
        </p:blipFill>
        <p:spPr bwMode="auto">
          <a:xfrm>
            <a:off x="0" y="1125538"/>
            <a:ext cx="291623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857375" y="571500"/>
            <a:ext cx="5715000" cy="9286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uk-UA" sz="2800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188" y="1928813"/>
            <a:ext cx="3786187" cy="27146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uk-UA" b="1" dirty="0">
              <a:solidFill>
                <a:srgbClr val="00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142844" y="142852"/>
            <a:ext cx="90011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Науково 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методична  проблема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Організація  та  шляхи   активізації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uk-UA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навчально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пізнавальної  діяльності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учнів  шляхом  впровадження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інноваційних  технологій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Виховна  проблема  школи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Національно 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патріотичне  виховання.  Вплив  різноманітних  форм  роботи  на  розвиток  особистості  учня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/>
              <a:t>Про себе</a:t>
            </a:r>
          </a:p>
        </p:txBody>
      </p:sp>
      <p:sp>
        <p:nvSpPr>
          <p:cNvPr id="12291" name="Заголовок 1"/>
          <p:cNvSpPr txBox="1">
            <a:spLocks/>
          </p:cNvSpPr>
          <p:nvPr/>
        </p:nvSpPr>
        <p:spPr bwMode="auto">
          <a:xfrm>
            <a:off x="3643313" y="1285875"/>
            <a:ext cx="4767262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     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Працюю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вчителем української мови та літератури у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Мишлятицькій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ЗОШ І-ІІ ступенів. </a:t>
            </a:r>
          </a:p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38 років минуло, як вчу молоде покоління. Разом із своїми юними друзями намагаюся знайти відповіді на одвічні питання про добро і зло, щастя і совість, честь і милосердя, відповідальність і справедливість. Вчу жити за Божими Заповідями, любити українську мову.</a:t>
            </a:r>
          </a:p>
          <a:p>
            <a:pPr algn="ctr"/>
            <a:r>
              <a:rPr lang="uk-UA" sz="1800" dirty="0">
                <a:solidFill>
                  <a:schemeClr val="tx2"/>
                </a:solidFill>
              </a:rPr>
              <a:t>Я – учитель! Доля це моя!</a:t>
            </a:r>
          </a:p>
          <a:p>
            <a:pPr algn="ctr"/>
            <a:r>
              <a:rPr lang="uk-UA" sz="1800" dirty="0">
                <a:solidFill>
                  <a:schemeClr val="tx2"/>
                </a:solidFill>
              </a:rPr>
              <a:t>Це моє покликання і щастя!</a:t>
            </a:r>
          </a:p>
          <a:p>
            <a:pPr algn="ctr"/>
            <a:r>
              <a:rPr lang="uk-UA" sz="1800" dirty="0">
                <a:solidFill>
                  <a:schemeClr val="tx2"/>
                </a:solidFill>
              </a:rPr>
              <a:t>В ґрунт посіяти мале зерня</a:t>
            </a:r>
          </a:p>
          <a:p>
            <a:pPr algn="ctr"/>
            <a:r>
              <a:rPr lang="uk-UA" sz="1800" dirty="0">
                <a:solidFill>
                  <a:schemeClr val="tx2"/>
                </a:solidFill>
              </a:rPr>
              <a:t>І плекати, відганяючи нещастя</a:t>
            </a:r>
          </a:p>
          <a:p>
            <a:pPr algn="ctr"/>
            <a:r>
              <a:rPr lang="uk-UA" sz="1800" dirty="0">
                <a:solidFill>
                  <a:schemeClr val="tx2"/>
                </a:solidFill>
              </a:rPr>
              <a:t>Я – учитель! І щоранку знов </a:t>
            </a:r>
          </a:p>
          <a:p>
            <a:pPr algn="ctr"/>
            <a:r>
              <a:rPr lang="uk-UA" sz="1800" dirty="0">
                <a:solidFill>
                  <a:schemeClr val="tx2"/>
                </a:solidFill>
              </a:rPr>
              <a:t>Зустрічаю очі я дитячі.</a:t>
            </a:r>
          </a:p>
          <a:p>
            <a:pPr algn="ctr"/>
            <a:r>
              <a:rPr lang="uk-UA" sz="1800" dirty="0">
                <a:solidFill>
                  <a:schemeClr val="tx2"/>
                </a:solidFill>
              </a:rPr>
              <a:t>За цю радість і за цю любов</a:t>
            </a:r>
          </a:p>
          <a:p>
            <a:pPr algn="ctr"/>
            <a:r>
              <a:rPr lang="uk-UA" sz="1800" dirty="0">
                <a:solidFill>
                  <a:schemeClr val="tx2"/>
                </a:solidFill>
              </a:rPr>
              <a:t>Долі я своїй безмежно вдячна.</a:t>
            </a:r>
          </a:p>
          <a:p>
            <a:endParaRPr lang="uk-UA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7" descr="IMG_06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84313"/>
            <a:ext cx="2576512" cy="3594100"/>
          </a:xfrm>
          <a:prstGeom prst="rect">
            <a:avLst/>
          </a:prstGeom>
          <a:noFill/>
          <a:ln w="88900" cmpd="tri">
            <a:solidFill>
              <a:srgbClr val="3366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3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b="1" dirty="0" smtClean="0"/>
              <a:t> </a:t>
            </a:r>
            <a:r>
              <a:rPr lang="uk-UA" sz="4000" b="1" dirty="0" smtClean="0">
                <a:latin typeface="Arial" charset="0"/>
              </a:rPr>
              <a:t/>
            </a:r>
            <a:br>
              <a:rPr lang="uk-UA" sz="4000" b="1" dirty="0" smtClean="0">
                <a:latin typeface="Arial" charset="0"/>
              </a:rPr>
            </a:br>
            <a:r>
              <a:rPr lang="uk-UA" sz="4000" b="1" dirty="0" smtClean="0">
                <a:latin typeface="Arial" charset="0"/>
              </a:rPr>
              <a:t/>
            </a:r>
            <a:br>
              <a:rPr lang="uk-UA" sz="4000" b="1" dirty="0" smtClean="0">
                <a:latin typeface="Arial" charset="0"/>
              </a:rPr>
            </a:br>
            <a:r>
              <a:rPr lang="uk-UA" sz="4000" b="1" dirty="0" smtClean="0"/>
              <a:t> </a:t>
            </a:r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Моє педагогічне кредо:</a:t>
            </a: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err="1" smtClean="0">
                <a:solidFill>
                  <a:srgbClr val="C00000"/>
                </a:solidFill>
              </a:rPr>
              <a:t>“</a:t>
            </a:r>
            <a:r>
              <a:rPr lang="uk-UA" sz="3200" b="1" dirty="0" err="1" smtClean="0">
                <a:solidFill>
                  <a:srgbClr val="C00000"/>
                </a:solidFill>
                <a:latin typeface="Monotype Corsiva" pitchFamily="66" charset="0"/>
              </a:rPr>
              <a:t>Дати</a:t>
            </a:r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 суспільству </a:t>
            </a:r>
            <a:b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виховану і грамотну </a:t>
            </a:r>
            <a:r>
              <a:rPr lang="uk-UA" sz="3200" b="1" dirty="0" err="1" smtClean="0">
                <a:solidFill>
                  <a:srgbClr val="C00000"/>
                </a:solidFill>
                <a:latin typeface="Monotype Corsiva" pitchFamily="66" charset="0"/>
              </a:rPr>
              <a:t>людину”</a:t>
            </a:r>
            <a:r>
              <a:rPr lang="uk-UA" sz="3200" b="1" dirty="0" smtClean="0">
                <a:solidFill>
                  <a:srgbClr val="C00000"/>
                </a:solidFill>
                <a:latin typeface="Arial" charset="0"/>
              </a:rPr>
              <a:t/>
            </a:r>
            <a:br>
              <a:rPr lang="uk-UA" sz="32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uk-UA" sz="3200" b="1" dirty="0" smtClean="0">
                <a:solidFill>
                  <a:srgbClr val="C00000"/>
                </a:solidFill>
                <a:latin typeface="Arial" charset="0"/>
              </a:rPr>
              <a:t/>
            </a:r>
            <a:br>
              <a:rPr lang="uk-UA" sz="32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uk-UA" sz="1800" b="1" dirty="0" smtClean="0">
                <a:solidFill>
                  <a:srgbClr val="C00000"/>
                </a:solidFill>
                <a:latin typeface="Arial" charset="0"/>
              </a:rPr>
              <a:t>Грамотне письмо, правильне мовлення – важливі фактори освіченості людини. Академік Л.Щерба писав: </a:t>
            </a:r>
            <a:r>
              <a:rPr lang="uk-UA" sz="1800" b="1" dirty="0" err="1" smtClean="0">
                <a:solidFill>
                  <a:srgbClr val="C00000"/>
                </a:solidFill>
                <a:latin typeface="Arial" charset="0"/>
              </a:rPr>
              <a:t>“Безграмотне</a:t>
            </a:r>
            <a:r>
              <a:rPr lang="uk-UA" sz="1800" b="1" dirty="0" smtClean="0">
                <a:solidFill>
                  <a:srgbClr val="C00000"/>
                </a:solidFill>
                <a:latin typeface="Arial" charset="0"/>
              </a:rPr>
              <a:t> писання читати трудно, ніби їдеш у таратайці мерзлою </a:t>
            </a:r>
            <a:r>
              <a:rPr lang="uk-UA" sz="1800" b="1" dirty="0" err="1" smtClean="0">
                <a:solidFill>
                  <a:srgbClr val="C00000"/>
                </a:solidFill>
                <a:latin typeface="Arial" charset="0"/>
              </a:rPr>
              <a:t>дорогою”</a:t>
            </a:r>
            <a:r>
              <a:rPr lang="uk-UA" sz="1800" b="1" dirty="0" smtClean="0">
                <a:solidFill>
                  <a:srgbClr val="C00000"/>
                </a:solidFill>
                <a:latin typeface="Arial" charset="0"/>
              </a:rPr>
              <a:t>.</a:t>
            </a:r>
          </a:p>
        </p:txBody>
      </p:sp>
      <p:sp>
        <p:nvSpPr>
          <p:cNvPr id="13315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2781300"/>
            <a:ext cx="8229600" cy="33448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uk-UA" dirty="0" smtClean="0"/>
          </a:p>
          <a:p>
            <a:pPr algn="ctr" eaLnBrk="1" hangingPunct="1">
              <a:buFont typeface="Arial" charset="0"/>
              <a:buNone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Проблема над якою працюю:</a:t>
            </a:r>
          </a:p>
          <a:p>
            <a:pPr eaLnBrk="1" hangingPunct="1">
              <a:buFont typeface="Arial" charset="0"/>
              <a:buNone/>
            </a:pPr>
            <a:r>
              <a:rPr lang="uk-UA" dirty="0" smtClean="0">
                <a:solidFill>
                  <a:srgbClr val="C00000"/>
                </a:solidFill>
              </a:rPr>
              <a:t>“ Вироблення  орфографічних  навичок  та  комунікативних  умінь  на  </a:t>
            </a:r>
            <a:r>
              <a:rPr lang="uk-UA" dirty="0" err="1" smtClean="0">
                <a:solidFill>
                  <a:srgbClr val="C00000"/>
                </a:solidFill>
              </a:rPr>
              <a:t>уроках</a:t>
            </a:r>
            <a:r>
              <a:rPr lang="uk-UA" dirty="0" smtClean="0">
                <a:solidFill>
                  <a:srgbClr val="C00000"/>
                </a:solidFill>
              </a:rPr>
              <a:t>  української  мови  та  літератури”</a:t>
            </a:r>
            <a:endParaRPr lang="uk-UA" dirty="0" smtClean="0">
              <a:solidFill>
                <a:srgbClr val="C00000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uk-UA" dirty="0" smtClean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323850" y="0"/>
            <a:ext cx="8362950" cy="17002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2800" b="1" smtClean="0">
                <a:solidFill>
                  <a:schemeClr val="folHlink"/>
                </a:solidFill>
                <a:latin typeface="Times New Roman" pitchFamily="18" charset="0"/>
              </a:rPr>
              <a:t>У 2009р. вчитель української мови та літератури </a:t>
            </a:r>
            <a:br>
              <a:rPr lang="uk-UA" sz="2800" b="1" smtClean="0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uk-UA" sz="2800" b="1" smtClean="0">
                <a:solidFill>
                  <a:schemeClr val="folHlink"/>
                </a:solidFill>
                <a:latin typeface="Times New Roman" pitchFamily="18" charset="0"/>
              </a:rPr>
              <a:t>Токарчик Н.М. посіла І місце у районному етапі конкурсу “Учитель року”</a:t>
            </a:r>
            <a:endParaRPr lang="ru-RU" sz="2800" b="1" smtClean="0">
              <a:solidFill>
                <a:schemeClr val="folHlink"/>
              </a:solidFill>
              <a:latin typeface="Times New Roman" pitchFamily="18" charset="0"/>
            </a:endParaRPr>
          </a:p>
        </p:txBody>
      </p:sp>
      <p:pic>
        <p:nvPicPr>
          <p:cNvPr id="15363" name="Рисунок 3" descr="Копія Изображение 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709" y="1600200"/>
            <a:ext cx="644058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uk-UA" sz="4000" b="1" smtClean="0">
                <a:solidFill>
                  <a:srgbClr val="000066"/>
                </a:solidFill>
                <a:latin typeface="Times New Roman" pitchFamily="18" charset="0"/>
              </a:rPr>
              <a:t>Результативність</a:t>
            </a:r>
            <a:br>
              <a:rPr lang="uk-UA" sz="4000" b="1" smtClean="0">
                <a:solidFill>
                  <a:srgbClr val="000066"/>
                </a:solidFill>
                <a:latin typeface="Times New Roman" pitchFamily="18" charset="0"/>
              </a:rPr>
            </a:br>
            <a:endParaRPr lang="ru-RU" sz="2800" b="1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graphicFrame>
        <p:nvGraphicFramePr>
          <p:cNvPr id="18462" name="Group 3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4137865149"/>
              </p:ext>
            </p:extLst>
          </p:nvPr>
        </p:nvGraphicFramePr>
        <p:xfrm>
          <a:off x="539551" y="1268760"/>
          <a:ext cx="8125023" cy="5213126"/>
        </p:xfrm>
        <a:graphic>
          <a:graphicData uri="http://schemas.openxmlformats.org/drawingml/2006/table">
            <a:tbl>
              <a:tblPr/>
              <a:tblGrid>
                <a:gridCol w="2182353"/>
                <a:gridCol w="1823591"/>
                <a:gridCol w="1957567"/>
                <a:gridCol w="2161512"/>
              </a:tblGrid>
              <a:tr h="14397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Районна олімпіада з української мови та літератури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Всеукраїнський конкурс ім. П.Яцика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Міжнародний конкурс ім. Т.Шевченка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Інші конкурси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9377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2011-2012н.р: 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Дзюба Г.,                 9 клас, ІІІ місце.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2011-2012н.р: 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Городецька Т., 7 клас, ІІ місце.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2010-2011н.р: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 Дзюба Г., 8 клас, І місце.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2011-2012н.р: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 Суліба І.,                  9 клас, ІІ місце (конкурс –експедиція “Моя Батьківщина – Україна”).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4035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2011-2012н.р: 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Семко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Ю.,                8 клас, ІІІ місце.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2013-2014н.р: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 Городецька Т., 9 клас, ІІІ місце.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2012-2013н.р: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Городецька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 Т., 8 клас,           І місце.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2012-2013н.р: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                Городецька Т., 8 клас,             ІІ місце (конкурс прозаїків ім. Катрі Гриневичевої)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4035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2012-2013н.р: 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Семко Ю.,                8 клас, ІІ місце.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2012-2013н.р: 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Городецька Н., 9 клас,    ІІ місце.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2012-2013н.р: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Ящишин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 І., 9 клас, ІІ місце (конкурс-експедиція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“Моя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 Батьківщина –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Україна”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).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sz="quarter" idx="4294967295"/>
          </p:nvPr>
        </p:nvSpPr>
        <p:spPr>
          <a:xfrm>
            <a:off x="0" y="274638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uk-UA" smtClean="0">
                <a:solidFill>
                  <a:srgbClr val="000066"/>
                </a:solidFill>
              </a:rPr>
              <a:t>Досягнення</a:t>
            </a:r>
            <a:endParaRPr lang="ru-RU" smtClean="0">
              <a:solidFill>
                <a:srgbClr val="000066"/>
              </a:solidFill>
            </a:endParaRPr>
          </a:p>
        </p:txBody>
      </p:sp>
      <p:pic>
        <p:nvPicPr>
          <p:cNvPr id="17411" name="Picture 11" descr="Изображение 36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1428736"/>
            <a:ext cx="1522413" cy="2185987"/>
          </a:xfrm>
        </p:spPr>
      </p:pic>
      <p:pic>
        <p:nvPicPr>
          <p:cNvPr id="17412" name="Picture 12" descr="Изображение 36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15140" y="1357298"/>
            <a:ext cx="1554162" cy="2185988"/>
          </a:xfrm>
        </p:spPr>
      </p:pic>
      <p:pic>
        <p:nvPicPr>
          <p:cNvPr id="17413" name="Picture 13" descr="Изображение 36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785786" y="4143380"/>
            <a:ext cx="1544638" cy="2187575"/>
          </a:xfrm>
        </p:spPr>
      </p:pic>
      <p:pic>
        <p:nvPicPr>
          <p:cNvPr id="17414" name="Picture 14" descr="Изображение 36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6786578" y="4214818"/>
            <a:ext cx="1552575" cy="2187575"/>
          </a:xfrm>
        </p:spPr>
      </p:pic>
      <p:pic>
        <p:nvPicPr>
          <p:cNvPr id="17415" name="Picture 15" descr="Изображение 36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1357298"/>
            <a:ext cx="17399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1006</Words>
  <Application>Microsoft Office PowerPoint</Application>
  <PresentationFormat>Экран (4:3)</PresentationFormat>
  <Paragraphs>174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Мишлятицький                 НВК   (січень 2015, мікропроект  в  дії)  </vt:lpstr>
      <vt:lpstr>Мишлятицька ЗОШ І – ІІ ступенів  ( 1975-2014 РР.).  Вигляд  школи</vt:lpstr>
      <vt:lpstr>Слайд 3</vt:lpstr>
      <vt:lpstr>Слайд 4</vt:lpstr>
      <vt:lpstr>Про себе</vt:lpstr>
      <vt:lpstr>    Моє педагогічне кредо: “Дати суспільству  виховану і грамотну людину”  Грамотне письмо, правильне мовлення – важливі фактори освіченості людини. Академік Л.Щерба писав: “Безграмотне писання читати трудно, ніби їдеш у таратайці мерзлою дорогою”.</vt:lpstr>
      <vt:lpstr>У 2009р. вчитель української мови та літератури  Токарчик Н.М. посіла І місце у районному етапі конкурсу “Учитель року”</vt:lpstr>
      <vt:lpstr>Результативність </vt:lpstr>
      <vt:lpstr>Досягнення</vt:lpstr>
      <vt:lpstr>Слайд 10</vt:lpstr>
      <vt:lpstr>Слайд 11</vt:lpstr>
      <vt:lpstr>Методичні напрацювання:</vt:lpstr>
      <vt:lpstr>Слайд 13</vt:lpstr>
      <vt:lpstr>Науково-методична  пролблема: «Проектна  діяльність  та  формування практичних  умінь і навичок учнів  на  уроках  трудового  навчання»</vt:lpstr>
      <vt:lpstr>                Результативність     Результати  участі школярів у Всеукраїнських                    олімпіадах з трудового навчання</vt:lpstr>
      <vt:lpstr>Результативність</vt:lpstr>
      <vt:lpstr>Слайд 17</vt:lpstr>
      <vt:lpstr>Наші надбання- методичні  розробки  вчителів  школи</vt:lpstr>
      <vt:lpstr>Невід'ємною складовою реалізації   здоров'язбережної функції школи є уроки фізичної культури та позашкільна спортивно - масова робота. Організатором цієї роботи є учитель фізвиховання з вищою категорією Токарчик В.В.  </vt:lpstr>
      <vt:lpstr>Слайд 20</vt:lpstr>
      <vt:lpstr>Дошкільний навчальний заклад,заснований у 2011 році, складається з однієї групи, яка налічує 15 вихованців. Із 1 січня 2015 року - НВК</vt:lpstr>
      <vt:lpstr>Виставка робіт членів гуртка “Умілі руки”</vt:lpstr>
      <vt:lpstr>ОЗДОРОВЛЕННЯ У ТАБОРІ “ВЕСЕЛКА”</vt:lpstr>
      <vt:lpstr>З 2007 року у школі діє євроклуб “Європа плюс”</vt:lpstr>
      <vt:lpstr>Шкільна футбольна команда посіла  І місце у районних змаганнях з футболу на призи клубу “Шкіряний м’яч”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Мишлятицький                 НВК   січень 2015  </dc:title>
  <cp:lastModifiedBy>Minutka15</cp:lastModifiedBy>
  <cp:revision>42</cp:revision>
  <dcterms:modified xsi:type="dcterms:W3CDTF">2015-04-02T06:30:34Z</dcterms:modified>
</cp:coreProperties>
</file>